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70" r:id="rId13"/>
    <p:sldId id="265" r:id="rId14"/>
    <p:sldId id="269" r:id="rId15"/>
    <p:sldId id="271" r:id="rId16"/>
    <p:sldId id="272" r:id="rId17"/>
    <p:sldId id="277" r:id="rId18"/>
    <p:sldId id="278" r:id="rId19"/>
    <p:sldId id="279" r:id="rId20"/>
    <p:sldId id="280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B7038-E59F-4A80-A75E-7AA9F300D739}" type="doc">
      <dgm:prSet loTypeId="process" loCatId="process" qsTypeId="urn:microsoft.com/office/officeart/2005/8/quickstyle/simple5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E9FF6F63-DE8B-49AE-AD60-255A714A296C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ym typeface="+mn-ea"/>
            </a:rPr>
            <a:t>Первичные данные</a:t>
          </a:r>
          <a:r>
            <a:rPr lang="ru-RU" altLang="en-US">
              <a:sym typeface="+mn-ea"/>
            </a:rPr>
            <a:t/>
          </a:r>
          <a:endParaRPr lang="ru-RU" altLang="en-US">
            <a:sym typeface="+mn-ea"/>
          </a:endParaRPr>
        </a:p>
      </dgm:t>
    </dgm:pt>
    <dgm:pt modelId="{E2F25AF7-B1AC-494B-B2C1-7761C2AD5D10}" cxnId="{AC8442C2-2521-4BAF-B463-44F2B14869CD}" type="parTrans">
      <dgm:prSet/>
      <dgm:spPr/>
      <dgm:t>
        <a:bodyPr/>
        <a:p>
          <a:endParaRPr lang="en-US"/>
        </a:p>
      </dgm:t>
    </dgm:pt>
    <dgm:pt modelId="{7C3A5ED0-3AE2-4C34-80A5-AFDCC3D00C7D}" cxnId="{AC8442C2-2521-4BAF-B463-44F2B14869CD}" type="sibTrans">
      <dgm:prSet/>
      <dgm:spPr/>
      <dgm:t>
        <a:bodyPr/>
        <a:p>
          <a:endParaRPr lang="en-US"/>
        </a:p>
      </dgm:t>
    </dgm:pt>
    <dgm:pt modelId="{4D3602F6-4A56-471E-94CA-95C297AF4D0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/>
              </a:solidFill>
              <a:sym typeface="+mn-ea"/>
            </a:rPr>
            <a:t>Разведочный </a:t>
          </a:r>
          <a:r>
            <a:rPr lang="ru-RU" altLang="en-US">
              <a:solidFill>
                <a:schemeClr val="bg1"/>
              </a:solidFill>
              <a:sym typeface="+mn-ea"/>
            </a:rPr>
            <a:t>анализ данных</a:t>
          </a:r>
          <a:r>
            <a:rPr lang="ru-RU" altLang="en-US">
              <a:solidFill>
                <a:schemeClr val="bg1"/>
              </a:solidFill>
              <a:sym typeface="+mn-ea"/>
            </a:rPr>
            <a:t/>
          </a:r>
          <a:endParaRPr lang="ru-RU" altLang="en-US">
            <a:solidFill>
              <a:schemeClr val="bg1"/>
            </a:solidFill>
            <a:sym typeface="+mn-ea"/>
          </a:endParaRPr>
        </a:p>
      </dgm:t>
    </dgm:pt>
    <dgm:pt modelId="{511DB170-6BB5-4ADD-8085-548C5A4D75BB}" cxnId="{7D2B7499-CCE3-4C9A-9D9C-4853508359E6}" type="parTrans">
      <dgm:prSet/>
      <dgm:spPr/>
      <dgm:t>
        <a:bodyPr/>
        <a:p>
          <a:endParaRPr lang="en-US"/>
        </a:p>
      </dgm:t>
    </dgm:pt>
    <dgm:pt modelId="{44F1BF6E-18A0-4182-BD68-FA72641FED89}" cxnId="{7D2B7499-CCE3-4C9A-9D9C-4853508359E6}" type="sibTrans">
      <dgm:prSet/>
      <dgm:spPr/>
      <dgm:t>
        <a:bodyPr/>
        <a:p>
          <a:endParaRPr lang="en-US"/>
        </a:p>
      </dgm:t>
    </dgm:pt>
    <dgm:pt modelId="{C77B2DE7-72B5-4696-8020-E9D21215643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/>
              </a:solidFill>
              <a:sym typeface="+mn-ea"/>
            </a:rPr>
            <a:t>Выявление аномалий</a:t>
          </a:r>
          <a:r>
            <a:rPr lang="ru-RU" altLang="en-US">
              <a:solidFill>
                <a:schemeClr val="bg1"/>
              </a:solidFill>
              <a:sym typeface="+mn-ea"/>
            </a:rPr>
            <a:t/>
          </a:r>
          <a:endParaRPr lang="ru-RU" altLang="en-US">
            <a:solidFill>
              <a:schemeClr val="bg1"/>
            </a:solidFill>
            <a:sym typeface="+mn-ea"/>
          </a:endParaRPr>
        </a:p>
      </dgm:t>
    </dgm:pt>
    <dgm:pt modelId="{CFDAE099-E9CA-400D-9E0B-5FF2A223D856}" cxnId="{CE1DDF10-3A4E-4E52-91D7-E81C89F59848}" type="parTrans">
      <dgm:prSet/>
      <dgm:spPr/>
      <dgm:t>
        <a:bodyPr/>
        <a:p>
          <a:endParaRPr lang="en-US"/>
        </a:p>
      </dgm:t>
    </dgm:pt>
    <dgm:pt modelId="{00E0D5AB-294E-4D02-9E82-5E730EC20037}" cxnId="{CE1DDF10-3A4E-4E52-91D7-E81C89F59848}" type="sibTrans">
      <dgm:prSet/>
      <dgm:spPr/>
      <dgm:t>
        <a:bodyPr/>
        <a:p>
          <a:endParaRPr lang="en-US"/>
        </a:p>
      </dgm:t>
    </dgm:pt>
    <dgm:pt modelId="{0671A477-8669-485D-8DF9-D6AB8A8BD99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/>
            <a:t>Нормализация данных</a:t>
          </a:r>
          <a:r>
            <a:rPr lang="ru-RU" altLang="en-US"/>
            <a:t/>
          </a:r>
          <a:endParaRPr lang="ru-RU" altLang="en-US"/>
        </a:p>
      </dgm:t>
    </dgm:pt>
    <dgm:pt modelId="{4E4EACB4-B762-4F1D-8371-9D3A0AE49585}" cxnId="{C16E79FF-5216-4D8F-82A2-A4FCB306A9BC}" type="parTrans">
      <dgm:prSet/>
      <dgm:spPr/>
    </dgm:pt>
    <dgm:pt modelId="{CE51C4FF-EDCC-4A8F-BCB2-170ED74B0099}" cxnId="{C16E79FF-5216-4D8F-82A2-A4FCB306A9BC}" type="sibTrans">
      <dgm:prSet/>
      <dgm:spPr/>
    </dgm:pt>
    <dgm:pt modelId="{77083585-3E25-4EF8-BB47-C797006A4C98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О</a:t>
          </a:r>
          <a:r>
            <a:rPr lang="ru-RU" altLang="en-US">
              <a:solidFill>
                <a:schemeClr val="bg1"/>
              </a:solidFill>
              <a:sym typeface="+mn-ea"/>
            </a:rPr>
            <a:t>бучение моделей</a:t>
          </a:r>
          <a:r>
            <a:rPr lang="ru-RU" altLang="en-US">
              <a:solidFill>
                <a:schemeClr val="bg1"/>
              </a:solidFill>
              <a:sym typeface="+mn-ea"/>
            </a:rPr>
            <a:t/>
          </a:r>
          <a:endParaRPr lang="ru-RU" altLang="en-US">
            <a:solidFill>
              <a:schemeClr val="bg1"/>
            </a:solidFill>
            <a:sym typeface="+mn-ea"/>
          </a:endParaRPr>
        </a:p>
      </dgm:t>
    </dgm:pt>
    <dgm:pt modelId="{4F12F1D3-F381-4DAF-8237-32A0558E1260}" cxnId="{5B30B9B5-AE2D-4ED5-BDEA-FC4A1034131E}" type="parTrans">
      <dgm:prSet/>
      <dgm:spPr/>
    </dgm:pt>
    <dgm:pt modelId="{9E475DDE-4B5E-44CE-95B8-A744B6474F72}" cxnId="{5B30B9B5-AE2D-4ED5-BDEA-FC4A1034131E}" type="sibTrans">
      <dgm:prSet/>
      <dgm:spPr/>
    </dgm:pt>
    <dgm:pt modelId="{F74C1043-17FF-4245-8B34-67BDEB9537B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в</a:t>
          </a:r>
          <a:r>
            <a:rPr lang="ru-RU">
              <a:solidFill>
                <a:schemeClr val="bg1"/>
              </a:solidFill>
              <a:sym typeface="+mn-ea"/>
            </a:rPr>
            <a:t>ыбор лучшей</a:t>
          </a:r>
          <a:r>
            <a:rPr lang="ru-RU">
              <a:solidFill>
                <a:schemeClr val="bg1"/>
              </a:solidFill>
              <a:sym typeface="+mn-ea"/>
            </a:rPr>
            <a:t/>
          </a:r>
          <a:endParaRPr lang="ru-RU">
            <a:solidFill>
              <a:schemeClr val="bg1"/>
            </a:solidFill>
            <a:sym typeface="+mn-ea"/>
          </a:endParaRPr>
        </a:p>
      </dgm:t>
    </dgm:pt>
    <dgm:pt modelId="{A550B149-EFEB-4FB1-9848-A15B1213809D}" cxnId="{20F909B7-A81D-4A18-B63F-F6B8F5DE4037}" type="parTrans">
      <dgm:prSet/>
      <dgm:spPr/>
    </dgm:pt>
    <dgm:pt modelId="{E13ACE18-76A1-47C6-AAEA-92C8B0CF7EEC}" cxnId="{20F909B7-A81D-4A18-B63F-F6B8F5DE4037}" type="sibTrans">
      <dgm:prSet/>
      <dgm:spPr/>
    </dgm:pt>
    <dgm:pt modelId="{4E8D2CA5-E8F3-41AD-B35D-1FCF8CAD3487}" type="pres">
      <dgm:prSet presAssocID="{FB0B7038-E59F-4A80-A75E-7AA9F300D739}" presName="rootnode" presStyleCnt="0">
        <dgm:presLayoutVars>
          <dgm:chMax/>
          <dgm:chPref/>
          <dgm:dir/>
          <dgm:animLvl val="lvl"/>
        </dgm:presLayoutVars>
      </dgm:prSet>
      <dgm:spPr/>
    </dgm:pt>
    <dgm:pt modelId="{4885D9FF-6621-4FC5-A9DE-327AB74500CD}" type="pres">
      <dgm:prSet presAssocID="{E9FF6F63-DE8B-49AE-AD60-255A714A296C}" presName="composite" presStyleCnt="0"/>
      <dgm:spPr/>
    </dgm:pt>
    <dgm:pt modelId="{C1069558-9A0D-4777-9B5C-1F8CC5A904D0}" type="pres">
      <dgm:prSet presAssocID="{E9FF6F63-DE8B-49AE-AD60-255A714A296C}" presName="bentUpArrow1" presStyleLbl="alignImgPlace1" presStyleIdx="0" presStyleCnt="5"/>
      <dgm:spPr/>
    </dgm:pt>
    <dgm:pt modelId="{B6B3DBAD-9628-4182-98C9-C3F56A96B563}" type="pres">
      <dgm:prSet presAssocID="{E9FF6F63-DE8B-49AE-AD60-255A714A296C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F563743-F0CD-43FF-8ED9-181590D5AEC7}" type="pres">
      <dgm:prSet presAssocID="{E9FF6F63-DE8B-49AE-AD60-255A714A296C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F1E93E89-BF11-425F-8AD8-57BDCD076633}" type="pres">
      <dgm:prSet presAssocID="{7C3A5ED0-3AE2-4C34-80A5-AFDCC3D00C7D}" presName="sibTrans" presStyleCnt="0"/>
      <dgm:spPr/>
    </dgm:pt>
    <dgm:pt modelId="{5D08F00E-1A1B-44FE-B733-AC1EDA64F34E}" type="pres">
      <dgm:prSet presAssocID="{4D3602F6-4A56-471E-94CA-95C297AF4D0A}" presName="composite" presStyleCnt="0"/>
      <dgm:spPr/>
    </dgm:pt>
    <dgm:pt modelId="{A3E57910-EB90-4850-9A4E-8662A513D003}" type="pres">
      <dgm:prSet presAssocID="{4D3602F6-4A56-471E-94CA-95C297AF4D0A}" presName="bentUpArrow1" presStyleLbl="alignImgPlace1" presStyleIdx="1" presStyleCnt="5"/>
      <dgm:spPr/>
    </dgm:pt>
    <dgm:pt modelId="{FAF4FC6F-67B2-4C23-BD82-FF5779C49F32}" type="pres">
      <dgm:prSet presAssocID="{4D3602F6-4A56-471E-94CA-95C297AF4D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8F521252-50A6-4EA9-AC51-762FFBA643C9}" type="pres">
      <dgm:prSet presAssocID="{4D3602F6-4A56-471E-94CA-95C297AF4D0A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2014751-3328-490B-A771-AD3E49DD01DB}" type="pres">
      <dgm:prSet presAssocID="{44F1BF6E-18A0-4182-BD68-FA72641FED89}" presName="sibTrans" presStyleCnt="0"/>
      <dgm:spPr/>
    </dgm:pt>
    <dgm:pt modelId="{694786D1-918A-4EAD-89A6-0B79C452A099}" type="pres">
      <dgm:prSet presAssocID="{C77B2DE7-72B5-4696-8020-E9D212156430}" presName="composite" presStyleCnt="0"/>
      <dgm:spPr/>
    </dgm:pt>
    <dgm:pt modelId="{CF89568C-9ED9-4734-83C0-ED6B0E1CD3DF}" type="pres">
      <dgm:prSet presAssocID="{C77B2DE7-72B5-4696-8020-E9D212156430}" presName="bentUpArrow1" presStyleLbl="alignImgPlace1" presStyleIdx="2" presStyleCnt="5"/>
      <dgm:spPr/>
    </dgm:pt>
    <dgm:pt modelId="{54F8B79A-809C-4F22-B417-84B1257C574F}" type="pres">
      <dgm:prSet presAssocID="{C77B2DE7-72B5-4696-8020-E9D212156430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B2ACCB8-626E-4B35-8910-726E1B7F7ED0}" type="pres">
      <dgm:prSet presAssocID="{C77B2DE7-72B5-4696-8020-E9D212156430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65F03EB-5A6B-423D-A1DD-DD3225C53D9B}" type="pres">
      <dgm:prSet presAssocID="{00E0D5AB-294E-4D02-9E82-5E730EC20037}" presName="sibTrans" presStyleCnt="0"/>
      <dgm:spPr/>
    </dgm:pt>
    <dgm:pt modelId="{D300EE12-8F0D-45E0-A5D8-AC174B5B7D1A}" type="pres">
      <dgm:prSet presAssocID="{0671A477-8669-485D-8DF9-D6AB8A8BD99B}" presName="composite" presStyleCnt="0"/>
      <dgm:spPr/>
    </dgm:pt>
    <dgm:pt modelId="{BE9B3EA3-8C22-48E7-BC59-D03D51509645}" type="pres">
      <dgm:prSet presAssocID="{0671A477-8669-485D-8DF9-D6AB8A8BD99B}" presName="bentUpArrow1" presStyleLbl="alignImgPlace1" presStyleIdx="3" presStyleCnt="5"/>
      <dgm:spPr/>
    </dgm:pt>
    <dgm:pt modelId="{DB5228A8-5FFA-4BE7-8277-C28C7F82D259}" type="pres">
      <dgm:prSet presAssocID="{0671A477-8669-485D-8DF9-D6AB8A8BD99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41F0BCAF-04AC-4454-8BF5-64D3541EA10C}" type="pres">
      <dgm:prSet presAssocID="{0671A477-8669-485D-8DF9-D6AB8A8BD99B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1B10372-6D32-4D32-8685-70374904BFAA}" type="pres">
      <dgm:prSet presAssocID="{CE51C4FF-EDCC-4A8F-BCB2-170ED74B0099}" presName="sibTrans" presStyleCnt="0"/>
      <dgm:spPr/>
    </dgm:pt>
    <dgm:pt modelId="{02DEA517-59C8-41B8-AF53-3A624FBC99D8}" type="pres">
      <dgm:prSet presAssocID="{77083585-3E25-4EF8-BB47-C797006A4C98}" presName="composite" presStyleCnt="0"/>
      <dgm:spPr/>
    </dgm:pt>
    <dgm:pt modelId="{75E53BCA-20A9-450E-8178-DDB477BDDA8F}" type="pres">
      <dgm:prSet presAssocID="{77083585-3E25-4EF8-BB47-C797006A4C98}" presName="bentUpArrow1" presStyleLbl="alignImgPlace1" presStyleIdx="4" presStyleCnt="5"/>
      <dgm:spPr/>
    </dgm:pt>
    <dgm:pt modelId="{15C2A54C-B7C2-4B6E-8E32-4B6372F82788}" type="pres">
      <dgm:prSet presAssocID="{77083585-3E25-4EF8-BB47-C797006A4C98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CCAFC5B-C0C0-43AB-8F82-D5DACD8BC3CC}" type="pres">
      <dgm:prSet presAssocID="{77083585-3E25-4EF8-BB47-C797006A4C98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86ADC9EE-188C-4949-847F-027588814C80}" type="pres">
      <dgm:prSet presAssocID="{9E475DDE-4B5E-44CE-95B8-A744B6474F72}" presName="sibTrans" presStyleCnt="0"/>
      <dgm:spPr/>
    </dgm:pt>
    <dgm:pt modelId="{32143662-C1C9-4C20-A5AB-44C7A3237DFB}" type="pres">
      <dgm:prSet presAssocID="{F74C1043-17FF-4245-8B34-67BDEB9537B2}" presName="composite" presStyleCnt="0"/>
      <dgm:spPr/>
    </dgm:pt>
    <dgm:pt modelId="{29714ADF-F513-43F7-AADF-C0495A1A76AC}" type="pres">
      <dgm:prSet presAssocID="{F74C1043-17FF-4245-8B34-67BDEB9537B2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AC8442C2-2521-4BAF-B463-44F2B14869CD}" srcId="{FB0B7038-E59F-4A80-A75E-7AA9F300D739}" destId="{E9FF6F63-DE8B-49AE-AD60-255A714A296C}" srcOrd="0" destOrd="0" parTransId="{E2F25AF7-B1AC-494B-B2C1-7761C2AD5D10}" sibTransId="{7C3A5ED0-3AE2-4C34-80A5-AFDCC3D00C7D}"/>
    <dgm:cxn modelId="{7D2B7499-CCE3-4C9A-9D9C-4853508359E6}" srcId="{FB0B7038-E59F-4A80-A75E-7AA9F300D739}" destId="{4D3602F6-4A56-471E-94CA-95C297AF4D0A}" srcOrd="1" destOrd="0" parTransId="{511DB170-6BB5-4ADD-8085-548C5A4D75BB}" sibTransId="{44F1BF6E-18A0-4182-BD68-FA72641FED89}"/>
    <dgm:cxn modelId="{CE1DDF10-3A4E-4E52-91D7-E81C89F59848}" srcId="{FB0B7038-E59F-4A80-A75E-7AA9F300D739}" destId="{C77B2DE7-72B5-4696-8020-E9D212156430}" srcOrd="2" destOrd="0" parTransId="{CFDAE099-E9CA-400D-9E0B-5FF2A223D856}" sibTransId="{00E0D5AB-294E-4D02-9E82-5E730EC20037}"/>
    <dgm:cxn modelId="{C16E79FF-5216-4D8F-82A2-A4FCB306A9BC}" srcId="{FB0B7038-E59F-4A80-A75E-7AA9F300D739}" destId="{0671A477-8669-485D-8DF9-D6AB8A8BD99B}" srcOrd="3" destOrd="0" parTransId="{4E4EACB4-B762-4F1D-8371-9D3A0AE49585}" sibTransId="{CE51C4FF-EDCC-4A8F-BCB2-170ED74B0099}"/>
    <dgm:cxn modelId="{5B30B9B5-AE2D-4ED5-BDEA-FC4A1034131E}" srcId="{FB0B7038-E59F-4A80-A75E-7AA9F300D739}" destId="{77083585-3E25-4EF8-BB47-C797006A4C98}" srcOrd="4" destOrd="0" parTransId="{4F12F1D3-F381-4DAF-8237-32A0558E1260}" sibTransId="{9E475DDE-4B5E-44CE-95B8-A744B6474F72}"/>
    <dgm:cxn modelId="{20F909B7-A81D-4A18-B63F-F6B8F5DE4037}" srcId="{FB0B7038-E59F-4A80-A75E-7AA9F300D739}" destId="{F74C1043-17FF-4245-8B34-67BDEB9537B2}" srcOrd="5" destOrd="0" parTransId="{A550B149-EFEB-4FB1-9848-A15B1213809D}" sibTransId="{E13ACE18-76A1-47C6-AAEA-92C8B0CF7EEC}"/>
    <dgm:cxn modelId="{086E1B59-BB68-4F86-B4CB-FD7B80BDE90D}" type="presOf" srcId="{FB0B7038-E59F-4A80-A75E-7AA9F300D739}" destId="{4E8D2CA5-E8F3-41AD-B35D-1FCF8CAD3487}" srcOrd="0" destOrd="0" presId="urn:microsoft.com/office/officeart/2005/8/layout/StepDownProcess"/>
    <dgm:cxn modelId="{72D4A336-B4E6-4D10-AB7B-9FF32BE9A107}" type="presParOf" srcId="{4E8D2CA5-E8F3-41AD-B35D-1FCF8CAD3487}" destId="{4885D9FF-6621-4FC5-A9DE-327AB74500CD}" srcOrd="0" destOrd="0" presId="urn:microsoft.com/office/officeart/2005/8/layout/StepDownProcess"/>
    <dgm:cxn modelId="{42783B22-685F-451B-B8CE-0945C4685A4F}" type="presParOf" srcId="{4885D9FF-6621-4FC5-A9DE-327AB74500CD}" destId="{C1069558-9A0D-4777-9B5C-1F8CC5A904D0}" srcOrd="0" destOrd="0" presId="urn:microsoft.com/office/officeart/2005/8/layout/StepDownProcess"/>
    <dgm:cxn modelId="{60FB4A42-2C6F-40A1-A63E-3024D38BCAC8}" type="presParOf" srcId="{4885D9FF-6621-4FC5-A9DE-327AB74500CD}" destId="{B6B3DBAD-9628-4182-98C9-C3F56A96B563}" srcOrd="1" destOrd="0" presId="urn:microsoft.com/office/officeart/2005/8/layout/StepDownProcess"/>
    <dgm:cxn modelId="{498E1C0F-6B32-4272-B3F5-19931FE498E5}" type="presOf" srcId="{E9FF6F63-DE8B-49AE-AD60-255A714A296C}" destId="{B6B3DBAD-9628-4182-98C9-C3F56A96B563}" srcOrd="0" destOrd="0" presId="urn:microsoft.com/office/officeart/2005/8/layout/StepDownProcess"/>
    <dgm:cxn modelId="{BF711FE9-46E2-473F-892A-1E429BE88669}" type="presParOf" srcId="{4885D9FF-6621-4FC5-A9DE-327AB74500CD}" destId="{CF563743-F0CD-43FF-8ED9-181590D5AEC7}" srcOrd="2" destOrd="0" presId="urn:microsoft.com/office/officeart/2005/8/layout/StepDownProcess"/>
    <dgm:cxn modelId="{734430E5-12B3-416D-B9B0-54E24C2E6CA4}" type="presParOf" srcId="{4E8D2CA5-E8F3-41AD-B35D-1FCF8CAD3487}" destId="{F1E93E89-BF11-425F-8AD8-57BDCD076633}" srcOrd="1" destOrd="0" presId="urn:microsoft.com/office/officeart/2005/8/layout/StepDownProcess"/>
    <dgm:cxn modelId="{B8EAD230-2FC3-4A87-8143-EA8E249A0B82}" type="presParOf" srcId="{4E8D2CA5-E8F3-41AD-B35D-1FCF8CAD3487}" destId="{5D08F00E-1A1B-44FE-B733-AC1EDA64F34E}" srcOrd="2" destOrd="0" presId="urn:microsoft.com/office/officeart/2005/8/layout/StepDownProcess"/>
    <dgm:cxn modelId="{2FC0DFFD-823B-4C03-A219-B016104E0A86}" type="presParOf" srcId="{5D08F00E-1A1B-44FE-B733-AC1EDA64F34E}" destId="{A3E57910-EB90-4850-9A4E-8662A513D003}" srcOrd="0" destOrd="2" presId="urn:microsoft.com/office/officeart/2005/8/layout/StepDownProcess"/>
    <dgm:cxn modelId="{2D9D80BC-29B1-4D36-B6EE-A47D9A55CE19}" type="presParOf" srcId="{5D08F00E-1A1B-44FE-B733-AC1EDA64F34E}" destId="{FAF4FC6F-67B2-4C23-BD82-FF5779C49F32}" srcOrd="1" destOrd="2" presId="urn:microsoft.com/office/officeart/2005/8/layout/StepDownProcess"/>
    <dgm:cxn modelId="{111BC7BC-442B-4321-B321-282013734AC4}" type="presOf" srcId="{4D3602F6-4A56-471E-94CA-95C297AF4D0A}" destId="{FAF4FC6F-67B2-4C23-BD82-FF5779C49F32}" srcOrd="0" destOrd="0" presId="urn:microsoft.com/office/officeart/2005/8/layout/StepDownProcess"/>
    <dgm:cxn modelId="{789CF4F3-D7E1-4BEB-8B18-00C445F20BE3}" type="presParOf" srcId="{5D08F00E-1A1B-44FE-B733-AC1EDA64F34E}" destId="{8F521252-50A6-4EA9-AC51-762FFBA643C9}" srcOrd="2" destOrd="2" presId="urn:microsoft.com/office/officeart/2005/8/layout/StepDownProcess"/>
    <dgm:cxn modelId="{AB8FF4E2-35A9-4F48-87C9-B65D242A720D}" type="presParOf" srcId="{4E8D2CA5-E8F3-41AD-B35D-1FCF8CAD3487}" destId="{B2014751-3328-490B-A771-AD3E49DD01DB}" srcOrd="3" destOrd="0" presId="urn:microsoft.com/office/officeart/2005/8/layout/StepDownProcess"/>
    <dgm:cxn modelId="{A141533D-4285-45C2-8CE7-1E0F3C0E4C47}" type="presParOf" srcId="{4E8D2CA5-E8F3-41AD-B35D-1FCF8CAD3487}" destId="{694786D1-918A-4EAD-89A6-0B79C452A099}" srcOrd="4" destOrd="0" presId="urn:microsoft.com/office/officeart/2005/8/layout/StepDownProcess"/>
    <dgm:cxn modelId="{BBD273B4-9790-4587-ACA0-1DF8C775434D}" type="presParOf" srcId="{694786D1-918A-4EAD-89A6-0B79C452A099}" destId="{CF89568C-9ED9-4734-83C0-ED6B0E1CD3DF}" srcOrd="0" destOrd="4" presId="urn:microsoft.com/office/officeart/2005/8/layout/StepDownProcess"/>
    <dgm:cxn modelId="{A2B4D890-1976-4EF4-B434-3F6FC99BFA1F}" type="presParOf" srcId="{694786D1-918A-4EAD-89A6-0B79C452A099}" destId="{54F8B79A-809C-4F22-B417-84B1257C574F}" srcOrd="1" destOrd="4" presId="urn:microsoft.com/office/officeart/2005/8/layout/StepDownProcess"/>
    <dgm:cxn modelId="{79242F7F-EE7B-45AD-A380-2A830A58D8CE}" type="presOf" srcId="{C77B2DE7-72B5-4696-8020-E9D212156430}" destId="{54F8B79A-809C-4F22-B417-84B1257C574F}" srcOrd="0" destOrd="0" presId="urn:microsoft.com/office/officeart/2005/8/layout/StepDownProcess"/>
    <dgm:cxn modelId="{62EDCC63-531E-46F0-AE06-B50724DAFC06}" type="presParOf" srcId="{694786D1-918A-4EAD-89A6-0B79C452A099}" destId="{CB2ACCB8-626E-4B35-8910-726E1B7F7ED0}" srcOrd="2" destOrd="4" presId="urn:microsoft.com/office/officeart/2005/8/layout/StepDownProcess"/>
    <dgm:cxn modelId="{3EE46E1B-EDB4-455D-B3CF-6D8BE4BF48C1}" type="presParOf" srcId="{4E8D2CA5-E8F3-41AD-B35D-1FCF8CAD3487}" destId="{B65F03EB-5A6B-423D-A1DD-DD3225C53D9B}" srcOrd="5" destOrd="0" presId="urn:microsoft.com/office/officeart/2005/8/layout/StepDownProcess"/>
    <dgm:cxn modelId="{F8CF9F39-FF7C-4D7B-851B-FF5E49B5F3D5}" type="presParOf" srcId="{4E8D2CA5-E8F3-41AD-B35D-1FCF8CAD3487}" destId="{D300EE12-8F0D-45E0-A5D8-AC174B5B7D1A}" srcOrd="6" destOrd="0" presId="urn:microsoft.com/office/officeart/2005/8/layout/StepDownProcess"/>
    <dgm:cxn modelId="{D5393F4D-8722-43BC-805D-979FA08BB6B3}" type="presParOf" srcId="{D300EE12-8F0D-45E0-A5D8-AC174B5B7D1A}" destId="{BE9B3EA3-8C22-48E7-BC59-D03D51509645}" srcOrd="0" destOrd="6" presId="urn:microsoft.com/office/officeart/2005/8/layout/StepDownProcess"/>
    <dgm:cxn modelId="{03B1B1A9-ECBB-40CA-A56F-A4254515E3E2}" type="presParOf" srcId="{D300EE12-8F0D-45E0-A5D8-AC174B5B7D1A}" destId="{DB5228A8-5FFA-4BE7-8277-C28C7F82D259}" srcOrd="1" destOrd="6" presId="urn:microsoft.com/office/officeart/2005/8/layout/StepDownProcess"/>
    <dgm:cxn modelId="{4483BE84-7B48-42AD-8391-4FDFF52FDBB6}" type="presOf" srcId="{0671A477-8669-485D-8DF9-D6AB8A8BD99B}" destId="{DB5228A8-5FFA-4BE7-8277-C28C7F82D259}" srcOrd="0" destOrd="0" presId="urn:microsoft.com/office/officeart/2005/8/layout/StepDownProcess"/>
    <dgm:cxn modelId="{E5E49776-09C5-4047-A980-99D8C1558E40}" type="presParOf" srcId="{D300EE12-8F0D-45E0-A5D8-AC174B5B7D1A}" destId="{41F0BCAF-04AC-4454-8BF5-64D3541EA10C}" srcOrd="2" destOrd="6" presId="urn:microsoft.com/office/officeart/2005/8/layout/StepDownProcess"/>
    <dgm:cxn modelId="{3AC5E693-3CB0-4B8F-B751-4F056EBDE7C9}" type="presParOf" srcId="{4E8D2CA5-E8F3-41AD-B35D-1FCF8CAD3487}" destId="{21B10372-6D32-4D32-8685-70374904BFAA}" srcOrd="7" destOrd="0" presId="urn:microsoft.com/office/officeart/2005/8/layout/StepDownProcess"/>
    <dgm:cxn modelId="{320D0F8D-8355-4A1C-82A7-BF07EB2C1FC1}" type="presParOf" srcId="{4E8D2CA5-E8F3-41AD-B35D-1FCF8CAD3487}" destId="{02DEA517-59C8-41B8-AF53-3A624FBC99D8}" srcOrd="8" destOrd="0" presId="urn:microsoft.com/office/officeart/2005/8/layout/StepDownProcess"/>
    <dgm:cxn modelId="{8EFD79F4-0E50-41F9-B796-BFDB417A57B5}" type="presParOf" srcId="{02DEA517-59C8-41B8-AF53-3A624FBC99D8}" destId="{75E53BCA-20A9-450E-8178-DDB477BDDA8F}" srcOrd="0" destOrd="8" presId="urn:microsoft.com/office/officeart/2005/8/layout/StepDownProcess"/>
    <dgm:cxn modelId="{930F1B46-1C58-4E8E-B64F-8320BB5E60AF}" type="presParOf" srcId="{02DEA517-59C8-41B8-AF53-3A624FBC99D8}" destId="{15C2A54C-B7C2-4B6E-8E32-4B6372F82788}" srcOrd="1" destOrd="8" presId="urn:microsoft.com/office/officeart/2005/8/layout/StepDownProcess"/>
    <dgm:cxn modelId="{3815ADA1-9928-4D77-90A9-6440715F21F8}" type="presOf" srcId="{77083585-3E25-4EF8-BB47-C797006A4C98}" destId="{15C2A54C-B7C2-4B6E-8E32-4B6372F82788}" srcOrd="0" destOrd="0" presId="urn:microsoft.com/office/officeart/2005/8/layout/StepDownProcess"/>
    <dgm:cxn modelId="{E5BBFBB2-0E34-4BEF-B491-C1579C133B9D}" type="presParOf" srcId="{02DEA517-59C8-41B8-AF53-3A624FBC99D8}" destId="{5CCAFC5B-C0C0-43AB-8F82-D5DACD8BC3CC}" srcOrd="2" destOrd="8" presId="urn:microsoft.com/office/officeart/2005/8/layout/StepDownProcess"/>
    <dgm:cxn modelId="{C74617CD-E955-4EE7-BD18-3B0411CFA99D}" type="presParOf" srcId="{4E8D2CA5-E8F3-41AD-B35D-1FCF8CAD3487}" destId="{86ADC9EE-188C-4949-847F-027588814C80}" srcOrd="9" destOrd="0" presId="urn:microsoft.com/office/officeart/2005/8/layout/StepDownProcess"/>
    <dgm:cxn modelId="{AF001872-1543-438E-B71A-3526BA8D5B71}" type="presParOf" srcId="{4E8D2CA5-E8F3-41AD-B35D-1FCF8CAD3487}" destId="{32143662-C1C9-4C20-A5AB-44C7A3237DFB}" srcOrd="10" destOrd="0" presId="urn:microsoft.com/office/officeart/2005/8/layout/StepDownProcess"/>
    <dgm:cxn modelId="{86DFF8A5-4B34-445D-BAA7-6DB265E66C70}" type="presParOf" srcId="{32143662-C1C9-4C20-A5AB-44C7A3237DFB}" destId="{29714ADF-F513-43F7-AADF-C0495A1A76AC}" srcOrd="0" destOrd="10" presId="urn:microsoft.com/office/officeart/2005/8/layout/StepDownProcess"/>
    <dgm:cxn modelId="{BACBCAC6-6609-48F8-ABF8-76CC8A5414DE}" type="presOf" srcId="{F74C1043-17FF-4245-8B34-67BDEB9537B2}" destId="{29714ADF-F513-43F7-AADF-C0495A1A76A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2192000" cy="5305425"/>
        <a:chOff x="0" y="0"/>
        <a:chExt cx="12192000" cy="5305425"/>
      </a:xfrm>
    </dsp:grpSpPr>
    <dsp:sp modelId="{C1069558-9A0D-4777-9B5C-1F8CC5A904D0}">
      <dsp:nvSpPr>
        <dsp:cNvPr id="3" name="Bent-Up Arrow 2"/>
        <dsp:cNvSpPr/>
      </dsp:nvSpPr>
      <dsp:spPr bwMode="white">
        <a:xfrm rot="5400000">
          <a:off x="3542764" y="730416"/>
          <a:ext cx="619844" cy="705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3">
          <a:scrgbClr r="0" g="0" b="0"/>
        </a:effectRef>
        <a:fontRef idx="minor"/>
      </dsp:style>
      <dsp:txXfrm rot="5400000">
        <a:off x="3542764" y="730416"/>
        <a:ext cx="619844" cy="705671"/>
      </dsp:txXfrm>
    </dsp:sp>
    <dsp:sp modelId="{B6B3DBAD-9628-4182-98C9-C3F56A96B563}">
      <dsp:nvSpPr>
        <dsp:cNvPr id="4" name="Rounded Rectangle 3"/>
        <dsp:cNvSpPr/>
      </dsp:nvSpPr>
      <dsp:spPr bwMode="white">
        <a:xfrm>
          <a:off x="3371347" y="0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ym typeface="+mn-ea"/>
            </a:rPr>
            <a:t>Первичные данные</a:t>
          </a:r>
          <a:endParaRPr lang="ru-RU" altLang="en-US">
            <a:sym typeface="+mn-ea"/>
          </a:endParaRPr>
        </a:p>
      </dsp:txBody>
      <dsp:txXfrm>
        <a:off x="3371347" y="0"/>
        <a:ext cx="1043453" cy="730383"/>
      </dsp:txXfrm>
    </dsp:sp>
    <dsp:sp modelId="{CF563743-F0CD-43FF-8ED9-181590D5AEC7}">
      <dsp:nvSpPr>
        <dsp:cNvPr id="5" name="Rectangles 4"/>
        <dsp:cNvSpPr/>
      </dsp:nvSpPr>
      <dsp:spPr bwMode="white">
        <a:xfrm>
          <a:off x="4414800" y="73791"/>
          <a:ext cx="758908" cy="5903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5250" tIns="95250" rIns="95250" bIns="95250" anchor="ctr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4414800" y="73791"/>
        <a:ext cx="758908" cy="590328"/>
      </dsp:txXfrm>
    </dsp:sp>
    <dsp:sp modelId="{A3E57910-EB90-4850-9A4E-8662A513D003}">
      <dsp:nvSpPr>
        <dsp:cNvPr id="6" name="Bent-Up Arrow 5"/>
        <dsp:cNvSpPr/>
      </dsp:nvSpPr>
      <dsp:spPr bwMode="white">
        <a:xfrm rot="5400000">
          <a:off x="4423935" y="1645425"/>
          <a:ext cx="619844" cy="705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3">
          <a:scrgbClr r="0" g="0" b="0"/>
        </a:effectRef>
        <a:fontRef idx="minor"/>
      </dsp:style>
      <dsp:txXfrm rot="5400000">
        <a:off x="4423935" y="1645425"/>
        <a:ext cx="619844" cy="705671"/>
      </dsp:txXfrm>
    </dsp:sp>
    <dsp:sp modelId="{FAF4FC6F-67B2-4C23-BD82-FF5779C49F32}">
      <dsp:nvSpPr>
        <dsp:cNvPr id="7" name="Rounded Rectangle 6"/>
        <dsp:cNvSpPr/>
      </dsp:nvSpPr>
      <dsp:spPr bwMode="white">
        <a:xfrm>
          <a:off x="4252517" y="915008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/>
              </a:solidFill>
              <a:sym typeface="+mn-ea"/>
            </a:rPr>
            <a:t>Разведочный </a:t>
          </a:r>
          <a:r>
            <a:rPr lang="ru-RU" altLang="en-US">
              <a:solidFill>
                <a:schemeClr val="bg1"/>
              </a:solidFill>
              <a:sym typeface="+mn-ea"/>
            </a:rPr>
            <a:t>анализ данных</a:t>
          </a:r>
          <a:endParaRPr lang="ru-RU" altLang="en-US">
            <a:solidFill>
              <a:schemeClr val="bg1"/>
            </a:solidFill>
            <a:sym typeface="+mn-ea"/>
          </a:endParaRPr>
        </a:p>
      </dsp:txBody>
      <dsp:txXfrm>
        <a:off x="4252517" y="915008"/>
        <a:ext cx="1043453" cy="730383"/>
      </dsp:txXfrm>
    </dsp:sp>
    <dsp:sp modelId="{8F521252-50A6-4EA9-AC51-762FFBA643C9}">
      <dsp:nvSpPr>
        <dsp:cNvPr id="8" name="Rectangles 7"/>
        <dsp:cNvSpPr/>
      </dsp:nvSpPr>
      <dsp:spPr bwMode="white">
        <a:xfrm>
          <a:off x="5295970" y="988799"/>
          <a:ext cx="758908" cy="5903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5250" tIns="95250" rIns="95250" bIns="95250" anchor="ctr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5295970" y="988799"/>
        <a:ext cx="758908" cy="590328"/>
      </dsp:txXfrm>
    </dsp:sp>
    <dsp:sp modelId="{CF89568C-9ED9-4734-83C0-ED6B0E1CD3DF}">
      <dsp:nvSpPr>
        <dsp:cNvPr id="11" name="Bent-Up Arrow 10"/>
        <dsp:cNvSpPr/>
      </dsp:nvSpPr>
      <dsp:spPr bwMode="white">
        <a:xfrm rot="5400000">
          <a:off x="5305105" y="2560433"/>
          <a:ext cx="619844" cy="705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3">
          <a:scrgbClr r="0" g="0" b="0"/>
        </a:effectRef>
        <a:fontRef idx="minor"/>
      </dsp:style>
      <dsp:txXfrm rot="5400000">
        <a:off x="5305105" y="2560433"/>
        <a:ext cx="619844" cy="705671"/>
      </dsp:txXfrm>
    </dsp:sp>
    <dsp:sp modelId="{54F8B79A-809C-4F22-B417-84B1257C574F}">
      <dsp:nvSpPr>
        <dsp:cNvPr id="9" name="Rounded Rectangle 8"/>
        <dsp:cNvSpPr/>
      </dsp:nvSpPr>
      <dsp:spPr bwMode="white">
        <a:xfrm>
          <a:off x="5133688" y="1830017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ru-RU" altLang="en-US">
              <a:solidFill>
                <a:schemeClr val="bg1"/>
              </a:solidFill>
              <a:sym typeface="+mn-ea"/>
            </a:rPr>
            <a:t>Выявление аномалий</a:t>
          </a:r>
          <a:endParaRPr lang="ru-RU" altLang="en-US">
            <a:solidFill>
              <a:schemeClr val="bg1"/>
            </a:solidFill>
            <a:sym typeface="+mn-ea"/>
          </a:endParaRPr>
        </a:p>
      </dsp:txBody>
      <dsp:txXfrm>
        <a:off x="5133688" y="1830017"/>
        <a:ext cx="1043453" cy="730383"/>
      </dsp:txXfrm>
    </dsp:sp>
    <dsp:sp modelId="{CB2ACCB8-626E-4B35-8910-726E1B7F7ED0}">
      <dsp:nvSpPr>
        <dsp:cNvPr id="12" name="Rectangles 11"/>
        <dsp:cNvSpPr/>
      </dsp:nvSpPr>
      <dsp:spPr bwMode="white">
        <a:xfrm>
          <a:off x="6177141" y="1903808"/>
          <a:ext cx="758908" cy="5903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5250" tIns="95250" rIns="95250" bIns="95250" anchor="ctr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6177141" y="1903808"/>
        <a:ext cx="758908" cy="590328"/>
      </dsp:txXfrm>
    </dsp:sp>
    <dsp:sp modelId="{18DD315F-0404-47C6-99C7-D55AA8AC084F}">
      <dsp:nvSpPr>
        <dsp:cNvPr id="17" name="Bent-Up Arrow 16"/>
        <dsp:cNvSpPr/>
      </dsp:nvSpPr>
      <dsp:spPr bwMode="white">
        <a:xfrm rot="5400000">
          <a:off x="6186276" y="3475441"/>
          <a:ext cx="619844" cy="705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3">
          <a:scrgbClr r="0" g="0" b="0"/>
        </a:effectRef>
        <a:fontRef idx="minor"/>
      </dsp:style>
      <dsp:txXfrm rot="5400000">
        <a:off x="6186276" y="3475441"/>
        <a:ext cx="619844" cy="705671"/>
      </dsp:txXfrm>
    </dsp:sp>
    <dsp:sp modelId="{670E1E2B-4C52-4361-B047-AF93BC6A42EE}">
      <dsp:nvSpPr>
        <dsp:cNvPr id="16" name="Rounded Rectangle 15"/>
        <dsp:cNvSpPr/>
      </dsp:nvSpPr>
      <dsp:spPr bwMode="white">
        <a:xfrm>
          <a:off x="6014859" y="2745025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Ш</a:t>
          </a:r>
          <a:r>
            <a:rPr lang="ru-RU" altLang="en-US">
              <a:solidFill>
                <a:schemeClr val="bg1"/>
              </a:solidFill>
              <a:sym typeface="+mn-ea"/>
            </a:rPr>
            <a:t>калирование</a:t>
          </a:r>
          <a:endParaRPr lang="ru-RU" altLang="en-US">
            <a:solidFill>
              <a:schemeClr val="bg1"/>
            </a:solidFill>
            <a:sym typeface="+mn-ea"/>
          </a:endParaRPr>
        </a:p>
      </dsp:txBody>
      <dsp:txXfrm>
        <a:off x="6014859" y="2745025"/>
        <a:ext cx="1043453" cy="730383"/>
      </dsp:txXfrm>
    </dsp:sp>
    <dsp:sp modelId="{F2C7DCBE-0212-43F6-8159-21465FB65B9D}">
      <dsp:nvSpPr>
        <dsp:cNvPr id="18" name="Rectangles 17"/>
        <dsp:cNvSpPr/>
      </dsp:nvSpPr>
      <dsp:spPr bwMode="white">
        <a:xfrm>
          <a:off x="7058312" y="2818816"/>
          <a:ext cx="758908" cy="5903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5250" tIns="95250" rIns="95250" bIns="95250" anchor="ctr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7058312" y="2818816"/>
        <a:ext cx="758908" cy="590328"/>
      </dsp:txXfrm>
    </dsp:sp>
    <dsp:sp modelId="{75E53BCA-20A9-450E-8178-DDB477BDDA8F}">
      <dsp:nvSpPr>
        <dsp:cNvPr id="20" name="Bent-Up Arrow 19"/>
        <dsp:cNvSpPr/>
      </dsp:nvSpPr>
      <dsp:spPr bwMode="white">
        <a:xfrm rot="5400000">
          <a:off x="7067447" y="4390450"/>
          <a:ext cx="619844" cy="705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</dsp:spPr>
      <dsp:style>
        <a:lnRef idx="0">
          <a:schemeClr val="lt1"/>
        </a:lnRef>
        <a:fillRef idx="1">
          <a:schemeClr val="accent1">
            <a:tint val="50000"/>
          </a:schemeClr>
        </a:fillRef>
        <a:effectRef idx="3">
          <a:scrgbClr r="0" g="0" b="0"/>
        </a:effectRef>
        <a:fontRef idx="minor"/>
      </dsp:style>
      <dsp:txXfrm rot="5400000">
        <a:off x="7067447" y="4390450"/>
        <a:ext cx="619844" cy="705671"/>
      </dsp:txXfrm>
    </dsp:sp>
    <dsp:sp modelId="{15C2A54C-B7C2-4B6E-8E32-4B6372F82788}">
      <dsp:nvSpPr>
        <dsp:cNvPr id="19" name="Rounded Rectangle 18"/>
        <dsp:cNvSpPr/>
      </dsp:nvSpPr>
      <dsp:spPr bwMode="white">
        <a:xfrm>
          <a:off x="6896030" y="3660033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О</a:t>
          </a:r>
          <a:r>
            <a:rPr lang="ru-RU" altLang="en-US">
              <a:solidFill>
                <a:schemeClr val="bg1"/>
              </a:solidFill>
              <a:sym typeface="+mn-ea"/>
            </a:rPr>
            <a:t>бучение моделей</a:t>
          </a:r>
          <a:endParaRPr lang="ru-RU" altLang="en-US">
            <a:solidFill>
              <a:schemeClr val="bg1"/>
            </a:solidFill>
            <a:sym typeface="+mn-ea"/>
          </a:endParaRPr>
        </a:p>
      </dsp:txBody>
      <dsp:txXfrm>
        <a:off x="6896030" y="3660033"/>
        <a:ext cx="1043453" cy="730383"/>
      </dsp:txXfrm>
    </dsp:sp>
    <dsp:sp modelId="{5CCAFC5B-C0C0-43AB-8F82-D5DACD8BC3CC}">
      <dsp:nvSpPr>
        <dsp:cNvPr id="21" name="Rectangles 20"/>
        <dsp:cNvSpPr/>
      </dsp:nvSpPr>
      <dsp:spPr bwMode="white">
        <a:xfrm>
          <a:off x="7939483" y="3733824"/>
          <a:ext cx="758908" cy="5903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95250" tIns="95250" rIns="95250" bIns="95250" anchor="ctr"/>
        <a:lstStyle>
          <a:lvl1pPr algn="l">
            <a:defRPr sz="25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endParaRPr>
            <a:solidFill>
              <a:schemeClr val="tx1"/>
            </a:solidFill>
          </a:endParaRPr>
        </a:p>
      </dsp:txBody>
      <dsp:txXfrm>
        <a:off x="7939483" y="3733824"/>
        <a:ext cx="758908" cy="590328"/>
      </dsp:txXfrm>
    </dsp:sp>
    <dsp:sp modelId="{29714ADF-F513-43F7-AADF-C0495A1A76AC}">
      <dsp:nvSpPr>
        <dsp:cNvPr id="22" name="Rounded Rectangle 21"/>
        <dsp:cNvSpPr/>
      </dsp:nvSpPr>
      <dsp:spPr bwMode="white">
        <a:xfrm>
          <a:off x="7777200" y="4575042"/>
          <a:ext cx="1043453" cy="730383"/>
        </a:xfrm>
        <a:prstGeom prst="roundRect">
          <a:avLst>
            <a:gd name="adj" fmla="val 16670"/>
          </a:avLst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1910" tIns="41910" rIns="41910" bIns="41910" anchor="ctr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bg1"/>
              </a:solidFill>
              <a:sym typeface="+mn-ea"/>
            </a:rPr>
            <a:t>в</a:t>
          </a:r>
          <a:r>
            <a:rPr lang="ru-RU">
              <a:solidFill>
                <a:schemeClr val="bg1"/>
              </a:solidFill>
              <a:sym typeface="+mn-ea"/>
            </a:rPr>
            <a:t>ыбор лучшей</a:t>
          </a:r>
          <a:endParaRPr lang="ru-RU">
            <a:solidFill>
              <a:schemeClr val="bg1"/>
            </a:solidFill>
            <a:sym typeface="+mn-ea"/>
          </a:endParaRPr>
        </a:p>
      </dsp:txBody>
      <dsp:txXfrm>
        <a:off x="7777200" y="4575042"/>
        <a:ext cx="1043453" cy="730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type="bentUpArrow" r:blip="" rot="90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type="bentArrow" r:blip="" rot="180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15975"/>
            <a:ext cx="5109210" cy="386842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5534660" y="3948430"/>
            <a:ext cx="6280785" cy="2122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ML-</a:t>
            </a:r>
            <a:r>
              <a:rPr lang="ru-RU" alt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Обработка</a:t>
            </a:r>
            <a:endParaRPr lang="ru-RU" altLang="en-US" sz="6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ru-RU" alt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цен на ноутбуки</a:t>
            </a:r>
            <a:endParaRPr lang="ru-RU" altLang="en-US" sz="6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Для пропусков выбирались оптимальные для корреляции с ценой параметры из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0, min(), max(), mean(), median(),quantile(0.3),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quantile(0.4),quantile(0.6),quantile(0.7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Picture 4" descr="pngeg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85" y="2045335"/>
            <a:ext cx="4105275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455" y="4886960"/>
            <a:ext cx="5122545" cy="141795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Все оставшиеся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object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данные были перекодированы с помощью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ordinal encoding.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Так как в принципе все варианты кодирования давали близкие результаты.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4796155" y="3810635"/>
            <a:ext cx="3219450" cy="953770"/>
          </a:xfrm>
          <a:prstGeom prst="rect">
            <a:avLst/>
          </a:prstGeom>
        </p:spPr>
      </p:pic>
      <p:pic>
        <p:nvPicPr>
          <p:cNvPr id="12" name="Picture 11" descr="dec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65175" y="2486660"/>
            <a:ext cx="3882390" cy="3882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21401"/>
          <a:stretch>
            <a:fillRect/>
          </a:stretch>
        </p:blipFill>
        <p:spPr>
          <a:xfrm>
            <a:off x="6214745" y="3845560"/>
            <a:ext cx="5977255" cy="246316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0" y="1104900"/>
            <a:ext cx="1110361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Отшкалировав данные и опробовав на них линейную регрессию - были получены уже в принципе не такие и плохие результаты.  На обучении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RMSE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представлял из себя примерно 16 тыс рупий, что на момент слайда было чуть более чем 10 тыс рублей(при разбросе цен от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тыс, до 300 тыс рупий)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Но к чему еще стремиться естественно было. Модель только начала зарождаться.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и даже с данными еще было что сделать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6FCFF">
                  <a:alpha val="100000"/>
                </a:srgbClr>
              </a:clrFrom>
              <a:clrTo>
                <a:srgbClr val="F6FC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55" y="4237355"/>
            <a:ext cx="1679575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57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Выявление аномалий</a:t>
            </a:r>
            <a:endParaRPr 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0" y="3402965"/>
            <a:ext cx="10497820" cy="272732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0" y="92202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Для начала была построена мешанина из данных, чтобы понять где же аномалии в первую очередь зарылись. И сразу видно - есть серьзные аномалии в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SSD capacity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 немножко в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Проверим - так ли это.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57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Выявление аномалий</a:t>
            </a:r>
            <a:endParaRPr 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65" y="2748280"/>
            <a:ext cx="3567430" cy="329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85" y="2748280"/>
            <a:ext cx="3388360" cy="329692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0" y="92202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Действительно по цене видны отклонения, а если посмотреть на квантили - то можно увидеть что по сути справа от 98 квантили - не так и много ведь данных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57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Выявление аномалий</a:t>
            </a:r>
            <a:endParaRPr 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0" y="3542030"/>
            <a:ext cx="2813685" cy="2759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65" y="3562350"/>
            <a:ext cx="2783840" cy="273939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0" y="1531620"/>
            <a:ext cx="111036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А вот по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SSD capacity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таких возможностей не оказалось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080" y="2123440"/>
            <a:ext cx="2882900" cy="30975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Посмотрим, на сколько улучшилась модель, после подчистки.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А она улучшилась весьма-весьма. Почти на 30% линейная регрессия стала давать более точный ответ. Модель начинает набирать обороты.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0" y="153670"/>
            <a:ext cx="557339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Выявление аномалий</a:t>
            </a:r>
            <a:endParaRPr 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60" y="3527425"/>
            <a:ext cx="3069590" cy="1278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>
                  <a:alpha val="100000"/>
                </a:srgbClr>
              </a:clrFrom>
              <a:clrTo>
                <a:srgbClr val="F5F5F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3395" y="2486660"/>
            <a:ext cx="3621405" cy="3621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96011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Нормализация данных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630295"/>
            <a:ext cx="3709670" cy="2642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5" y="3630295"/>
            <a:ext cx="3804285" cy="264287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0" y="1104900"/>
            <a:ext cx="1110361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Взглянем на распределение. И оно оказывается весьма близко к нормальному. 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96011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Нормализация данных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0" y="1104900"/>
            <a:ext cx="1110361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Возьмем логарифм от цены и посмотрим на распределение еще раз. И увидим что оно стало заметно более близко к нормальному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98445"/>
            <a:ext cx="4842510" cy="348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2817495"/>
            <a:ext cx="4832985" cy="34709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96011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Нормализация данных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745" y="4373880"/>
            <a:ext cx="2043430" cy="125984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0" y="1104900"/>
            <a:ext cx="1110361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Посмотрим, на сколько улучшилась модель, после нормализации.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Ого. Почти на 50% более качественные результаты относительно прошлых. Ошибка составляет 6000 рупий(а это уже ведь 3700 рублей примерно) 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Это был бы превосходный результат... Если бы это оказалось правдой... Я забыл удалить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Price =)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4373880"/>
            <a:ext cx="2164715" cy="1073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080000" flipV="1">
            <a:off x="3492500" y="3827780"/>
            <a:ext cx="3034030" cy="788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820000" flipH="1" flipV="1">
            <a:off x="6765290" y="3827780"/>
            <a:ext cx="2954655" cy="788035"/>
          </a:xfrm>
          <a:prstGeom prst="rect">
            <a:avLst/>
          </a:prstGeom>
        </p:spPr>
      </p:pic>
      <p:sp>
        <p:nvSpPr>
          <p:cNvPr id="12" name="Multiply 11"/>
          <p:cNvSpPr/>
          <p:nvPr/>
        </p:nvSpPr>
        <p:spPr>
          <a:xfrm>
            <a:off x="7187565" y="3521075"/>
            <a:ext cx="1592580" cy="15925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/>
        </p:nvGraphicFramePr>
        <p:xfrm>
          <a:off x="-2135505" y="922020"/>
          <a:ext cx="12192000" cy="530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6946265" y="1435100"/>
            <a:ext cx="5245735" cy="306578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/>
              <a:t>--- Bonus ---</a:t>
            </a:r>
            <a:endParaRPr lang="en-US" altLang="ru-RU"/>
          </a:p>
          <a:p>
            <a:pPr algn="ctr"/>
            <a:r>
              <a:rPr lang="en-US" altLang="ru-RU"/>
              <a:t>ML - </a:t>
            </a:r>
            <a:r>
              <a:rPr lang="ru-RU" altLang="en-US"/>
              <a:t>предсказание производителя ноутбука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596011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Нормализация данных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 дальнейшем при обучении будут использоваться данные логарифмированные и не логарифмированные. Для сравнения. Уж очень красиво стало выглядеть распределение после логарифмирования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5" name="Picture 14" descr="pngwing.com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2303780"/>
            <a:ext cx="4267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8336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Обучение моделей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0" y="1104900"/>
            <a:ext cx="11103610" cy="3415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Будут обучены для сравнения следующие модели на логарифмированных и не логарифмированных данных: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LinearRegression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Ridge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Lasso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ElasticNet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GradientBoostingRegressor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LGBMRegressor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CatBoostRegressor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8336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Обучение моделей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09600" y="1805813"/>
          <a:ext cx="15165705" cy="156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765"/>
                <a:gridCol w="772160"/>
                <a:gridCol w="771525"/>
                <a:gridCol w="772160"/>
                <a:gridCol w="771525"/>
                <a:gridCol w="772160"/>
                <a:gridCol w="771525"/>
                <a:gridCol w="772160"/>
                <a:gridCol w="771525"/>
                <a:gridCol w="711835"/>
                <a:gridCol w="710565"/>
                <a:gridCol w="711200"/>
                <a:gridCol w="710565"/>
                <a:gridCol w="709930"/>
                <a:gridCol w="711200"/>
              </a:tblGrid>
              <a:tr h="389890">
                <a:tc>
                  <a:txBody>
                    <a:bodyPr/>
                    <a:p>
                      <a:pPr indent="0">
                        <a:buNone/>
                      </a:pP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LinearRegression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Log_LinearRegression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Ridge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Log_Ridge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Lasso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ElasticNet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Log_ElasticNet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Log_GradientBoostingRegressor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LGBMRegressor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Log_LGBMRegressor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CatBoostRegressor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Log_CatBoostRegressor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48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132,474,421.94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173,653,206.45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143,202,267.38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163,787,019.48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132,359,945.00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912,177,397.72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145,782,022.15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785,220,965.69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93,519,534.42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73,384,342.84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74,325,923.02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69,709,480.73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81,090,977.37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70,933,687.41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159,614,291.20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192,757,229.97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168,530,605.20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191,887,487.61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160,350,009.68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895,213,650.90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171,642,896.93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766,894,963.89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17,736,313.78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20,069,323.48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39,952,549.15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40,012,341.89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38,941,891.88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41,430,720.45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RMSE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11,509.75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13,177.75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11,966.71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12,797.93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11,504.78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30,202.27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12,074.02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28,021.79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9,670.55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8,566.47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8,621.25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8,349.22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9,005.05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8,422.21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RMSE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12,633.85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13,883.70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12,981.93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13,852.35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12,662.94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29,920.12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13,101.26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27,692.87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4,211.45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4,479.88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6,320.80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6,325.53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6,240.34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6,436.67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MAE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8,849.05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9,006.17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8,984.02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8,834.80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8,843.99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21,881.46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9,030.76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20,012.82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3,152.42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3,193.80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4,446.64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4,216.39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4,741.89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4,576.37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MAE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8,826.15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9,377.40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9,119.62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9,080.72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8,817.29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21,831.03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9,186.29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19,931.00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6,405.95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5,667.92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6,235.11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5,849.46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6,410.49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6,060.95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s 6"/>
          <p:cNvSpPr/>
          <p:nvPr/>
        </p:nvSpPr>
        <p:spPr>
          <a:xfrm>
            <a:off x="0" y="1104900"/>
            <a:ext cx="11103610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Были получены следующие результаты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609600" y="4047490"/>
          <a:ext cx="6215063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600"/>
                <a:gridCol w="1066800"/>
                <a:gridCol w="2278063"/>
                <a:gridCol w="1066800"/>
                <a:gridCol w="1066800"/>
              </a:tblGrid>
              <a:tr h="177800">
                <a:tc>
                  <a:txBody>
                    <a:bodyPr/>
                    <a:p>
                      <a:pPr indent="0">
                        <a:buNone/>
                      </a:pP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Min Value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Min Model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Max Value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Max Model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MSE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69709480.73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Log_LGBMRegressor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912177397.7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MSE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17736313.78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895213650.9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RMSE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8349.22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Log_LGBMRegressor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30202.27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RMSE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4211.45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29920.12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MAE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3152.42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21881.46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78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MAE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5667.92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Log_GradientBoostingRegressor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21831.03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11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s 9"/>
          <p:cNvSpPr/>
          <p:nvPr/>
        </p:nvSpPr>
        <p:spPr>
          <a:xfrm>
            <a:off x="6099810" y="3500755"/>
            <a:ext cx="5969000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Самые лучшие модели - модели бустинга, они показывает среднюю абсолютную ошибку до 6к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 рупиях на тестовых данных, что в принципе очень даже ничего. В рублях это бы получилось примерно 4,5 тыс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63423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---  BONUS  ---  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kisspng-eye-of-providence-clip-art-triagle-5b16616e85eec5.8913927815281933905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945" y="922020"/>
            <a:ext cx="4690745" cy="3151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22020"/>
            <a:ext cx="982345" cy="982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5" y="1296035"/>
            <a:ext cx="1990090" cy="1990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952115"/>
            <a:ext cx="1783080" cy="502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075" y="922020"/>
            <a:ext cx="1010920" cy="1010920"/>
          </a:xfrm>
          <a:prstGeom prst="rect">
            <a:avLst/>
          </a:prstGeom>
        </p:spPr>
      </p:pic>
      <p:pic>
        <p:nvPicPr>
          <p:cNvPr id="15" name="Picture 14" descr="pngwing.com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105" y="824230"/>
            <a:ext cx="1062990" cy="10629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595" y="3700145"/>
            <a:ext cx="1964055" cy="5816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2505" y="2143125"/>
            <a:ext cx="2309495" cy="478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165" y="2889250"/>
            <a:ext cx="2115820" cy="5067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0660" y="2889250"/>
            <a:ext cx="1777365" cy="17773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9170" y="873125"/>
            <a:ext cx="1004570" cy="10045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33130" y="873125"/>
            <a:ext cx="1003935" cy="1003935"/>
          </a:xfrm>
          <a:prstGeom prst="rect">
            <a:avLst/>
          </a:prstGeom>
        </p:spPr>
      </p:pic>
      <p:pic>
        <p:nvPicPr>
          <p:cNvPr id="23" name="Picture 22" descr="pngwing.com (3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4545" y="790575"/>
            <a:ext cx="1115695" cy="1115695"/>
          </a:xfrm>
          <a:prstGeom prst="rect">
            <a:avLst/>
          </a:prstGeom>
        </p:spPr>
      </p:pic>
      <p:sp>
        <p:nvSpPr>
          <p:cNvPr id="24" name="Rectangles 23"/>
          <p:cNvSpPr/>
          <p:nvPr/>
        </p:nvSpPr>
        <p:spPr>
          <a:xfrm>
            <a:off x="514350" y="4194175"/>
            <a:ext cx="11475085" cy="21228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ML-</a:t>
            </a:r>
            <a:r>
              <a:rPr lang="ru-RU" altLang="en-US" sz="66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предсказание производетяля ноутбука</a:t>
            </a:r>
            <a:endParaRPr lang="ru-RU" altLang="en-US" sz="6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63423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---  BONUS  ---  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0" y="1104900"/>
            <a:ext cx="1110361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Дойдя до этой части я с удивлением узнал, что некоторые вендоры оказались задвоены(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Lenovo - lenovo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к примеру). Пришлось вернуться в начало и исправить это, а заодно еще раз пропустить весь обсчет ради интереса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609600" y="2856103"/>
          <a:ext cx="15172690" cy="156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765"/>
                <a:gridCol w="771525"/>
                <a:gridCol w="771525"/>
                <a:gridCol w="771525"/>
                <a:gridCol w="771525"/>
                <a:gridCol w="770890"/>
                <a:gridCol w="771525"/>
                <a:gridCol w="771525"/>
                <a:gridCol w="771525"/>
                <a:gridCol w="716280"/>
                <a:gridCol w="709930"/>
                <a:gridCol w="710565"/>
                <a:gridCol w="710565"/>
                <a:gridCol w="710565"/>
                <a:gridCol w="710565"/>
              </a:tblGrid>
              <a:tr h="389255">
                <a:tc>
                  <a:txBody>
                    <a:bodyPr/>
                    <a:p>
                      <a:pPr indent="0">
                        <a:buNone/>
                      </a:pP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LinearRegression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Log_LinearRegression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Ridge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Log_Ridge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Lasso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Log_Lasso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ElasticNet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Log_ElasticNet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Log_GradientBoostingRegressor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LGBMRegressor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Log_LGBMRegressor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CatBoostRegressor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1">
                          <a:solidFill>
                            <a:srgbClr val="000000"/>
                          </a:solidFill>
                          <a:latin typeface="Calibri" charset="-122"/>
                        </a:rPr>
                        <a:t>Log_CatBoostRegressor</a:t>
                      </a:r>
                      <a:endParaRPr lang="en-US" sz="80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132,352,470.51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173,614,879.84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143,086,372.86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163,763,569.72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132,224,335.70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912,177,397.72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145,674,576.92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785,220,965.69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91,188,326.56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76,332,441.08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78,372,726.54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71,517,963.22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82,555,952.35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72,279,382.28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159,523,837.02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192,730,846.99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168,455,315.78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191,924,272.68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160,259,866.31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895,213,650.90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171,576,787.02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766,894,963.89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19,175,660.34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21,080,665.55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39,226,109.11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41,808,698.85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38,874,816.28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44,267,034.08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RMSE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11,504.45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13,176.30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11,961.87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12,797.01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11,498.88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30,202.27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12,069.57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28,021.79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9,549.26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8,736.84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8,852.84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8,456.83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9,086.03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8,501.73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48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RMSE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12,630.27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13,882.75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12,979.03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13,853.67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12,659.38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29,920.12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13,098.73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27,692.87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4,379.00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4,591.37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6,263.08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6,465.96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6,234.97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6,653.35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Train MAE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8,845.25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9,006.22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8,980.89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8,834.66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8,840.66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21,881.46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9,030.81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20,012.82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3,300.05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3,222.20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4,386.31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4,267.52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4,748.99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4,700.64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115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Test MAE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8,826.79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9,378.13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9,117.04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9,080.38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8,814.49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21,831.03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9,183.27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19,931.00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6,345.43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5,897.87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6,339.42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5,912.83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6,407.86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latin typeface="Calibri" charset="-122"/>
                        </a:rPr>
                        <a:t>6,130.22</a:t>
                      </a:r>
                      <a:endParaRPr lang="en-US" sz="80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s 8"/>
          <p:cNvSpPr/>
          <p:nvPr/>
        </p:nvSpPr>
        <p:spPr>
          <a:xfrm>
            <a:off x="478790" y="4667250"/>
            <a:ext cx="1124204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 целом, что любопытно - уточнение данных дало в приницпе незаметный(десятые доли рупий), но тем не менее негативный эффект =)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63423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---  BONUS  ---  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26765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Без какой либо дополнительной обработки данных (взяты данные до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encode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чтобы сохранить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Vendor,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закодированы тем же способом что и для регресии, а так же прошкалированы.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Обучал модели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: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KNeighborsClassifier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GradientBoostingClassifier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800100" lvl="1" indent="-342900" algn="l">
              <a:buFont typeface="Arial" panose="02080604020202020204" pitchFamily="34" charset="0"/>
              <a:buChar char="•"/>
            </a:pP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CatBoostClassifier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63423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---  BONUS  ---  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И что мы видим =). На тестовых данных вполне себе неплохо отрабатывают модели. А значит по цене и содержимому вполне можно догадаться о производителе.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827722" y="2668270"/>
          <a:ext cx="2979420" cy="264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38"/>
                <a:gridCol w="744537"/>
                <a:gridCol w="746125"/>
                <a:gridCol w="744538"/>
              </a:tblGrid>
              <a:tr h="660400">
                <a:tc>
                  <a:txBody>
                    <a:bodyPr/>
                    <a:p>
                      <a:pPr indent="0" algn="r">
                        <a:buNone/>
                      </a:pPr>
                      <a:endParaRPr lang="en-US" sz="105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latin typeface="Calibri" charset="-122"/>
                        </a:rPr>
                        <a:t>KNeighborsClassifier</a:t>
                      </a:r>
                      <a:endParaRPr lang="en-US" sz="105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latin typeface="Calibri" charset="-122"/>
                        </a:rPr>
                        <a:t>GradientBoostingClassifier</a:t>
                      </a:r>
                      <a:endParaRPr lang="en-US" sz="105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1">
                          <a:solidFill>
                            <a:srgbClr val="000000"/>
                          </a:solidFill>
                          <a:latin typeface="Calibri" charset="-122"/>
                        </a:rPr>
                        <a:t>CatBoostClassifier</a:t>
                      </a:r>
                      <a:endParaRPr lang="en-US" sz="1050" b="1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f1_score_train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0.99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f1_score_test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0.79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0.85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accuracy_score_train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0.99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accuracy_score_test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0.86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recall_score_train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1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0.99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recall_score_test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0.89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Calibri" charset="-122"/>
                        </a:rPr>
                        <a:t>0.86</a:t>
                      </a:r>
                      <a:endParaRPr lang="en-US" sz="1050" b="0">
                        <a:solidFill>
                          <a:srgbClr val="000000"/>
                        </a:solidFill>
                        <a:latin typeface="Calibri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4229100"/>
            <a:ext cx="4114800" cy="2071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475170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Исходные данные</a:t>
            </a:r>
            <a:endParaRPr lang="ru-RU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-317" y="1104900"/>
            <a:ext cx="4584700" cy="26765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marL="857250" indent="-857250" algn="l">
              <a:buFont typeface="Arial" panose="02080604020202020204" pitchFamily="34" charset="0"/>
              <a:buChar char="•"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984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строки данных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57250" indent="-857250" algn="l">
              <a:buFont typeface="Arial" panose="02080604020202020204" pitchFamily="34" charset="0"/>
              <a:buChar char="•"/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98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параметров, из них: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без пропусков всего 24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float64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int64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все остальные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314450" lvl="1" indent="-857250" algn="l">
              <a:buFont typeface="Arial" panose="02080604020202020204" pitchFamily="34" charset="0"/>
              <a:buChar char="•"/>
            </a:pP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640" y="922020"/>
            <a:ext cx="3695700" cy="5170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6345" y="3870960"/>
            <a:ext cx="2967355" cy="1483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9040" y="3598545"/>
            <a:ext cx="2193290" cy="2240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Визуально было обнаружено сразу много столбцов с сильно уникальными значениями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Web Camera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Sound Chip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etc.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10" y="2012315"/>
            <a:ext cx="5146040" cy="2431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0" y="3327400"/>
            <a:ext cx="2942590" cy="2942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1314450" lvl="1" indent="-857250" algn="l">
              <a:buFont typeface="Arial" panose="02080604020202020204" pitchFamily="34" charset="0"/>
              <a:buChar char="•"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Были удалены колонки с большим количеством пропусков( к примеру 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rj 11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rj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45»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с сохранением сильно значимых колонок (к примеру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GPU Type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» )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lvl="1" indent="0" algn="l">
              <a:buFont typeface="Arial" panose="02080604020202020204" pitchFamily="34" charset="0"/>
              <a:buNone/>
            </a:pPr>
            <a:endParaRPr 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80000">
            <a:off x="1577340" y="2524125"/>
            <a:ext cx="2274570" cy="2296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00225" y="3964940"/>
            <a:ext cx="2141855" cy="21418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3964940"/>
            <a:ext cx="591820" cy="5918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3315" y="2501265"/>
            <a:ext cx="649605" cy="649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050" y="3327400"/>
            <a:ext cx="2942590" cy="2942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47350" y="2377440"/>
            <a:ext cx="775970" cy="7734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5600" y="1694180"/>
            <a:ext cx="1604645" cy="1456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43315" y="3068955"/>
            <a:ext cx="258000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1" indent="0" algn="l">
              <a:buFont typeface="Arial" panose="02080604020202020204" pitchFamily="34" charset="0"/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Из некоторых сильно уникальных параметров были извлечены данные, которые могут послужить уточнению в данных, исходные даные удаляются. (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ex.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Name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-&gt;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«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Vendor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»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)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 descr="garbage-pic-dump-1578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60" y="3157855"/>
            <a:ext cx="3202940" cy="31489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475" y="2486660"/>
            <a:ext cx="1791335" cy="1791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083300" y="3035935"/>
            <a:ext cx="3673475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0" y="1104900"/>
            <a:ext cx="1110361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lvl="1" indent="0" algn="l">
              <a:buNone/>
            </a:pP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 процессе - не обходилось и без ошибок. В погоне за наполняемостью данных, которые казались ключевыми были объединены неправильные столбцы, что привело к большому количеству уникальных значений.(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Processor Name,Brand,Variant,Generation)</a:t>
            </a:r>
            <a:endParaRPr lang="en-US" altLang="ru-RU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0100" lvl="1" indent="-342900" algn="l">
              <a:buFont typeface="Arial" panose="02080604020202020204" pitchFamily="34" charset="0"/>
              <a:buNone/>
            </a:pP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3514725" y="3181985"/>
            <a:ext cx="2099310" cy="2099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EAEAEA">
                  <a:alpha val="100000"/>
                </a:srgbClr>
              </a:clrFrom>
              <a:clrTo>
                <a:srgbClr val="EAEAE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6330" y="2669540"/>
            <a:ext cx="5514340" cy="3124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pngwing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2856865"/>
            <a:ext cx="3623945" cy="343217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>
            <a:off x="0" y="1104900"/>
            <a:ext cx="1110361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80010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Все колонки подобные бинарным были превращены в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0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и 1. (к примеру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Finger Print Senso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 - array(['No', nan, 'Yes']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). Преимущественно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nan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заполнялся как отсутствие для таких колонок. Сильно уникальные колонки, где можно было сказать тоже, что есть наличие и нет - так же приводились к двоичному виду(к примеру Multi Card Slot)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4523105" y="3541395"/>
            <a:ext cx="3263265" cy="206248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 descr="Matrix-PNG-Image-1"/>
          <p:cNvPicPr>
            <a:picLocks noChangeAspect="1"/>
          </p:cNvPicPr>
          <p:nvPr/>
        </p:nvPicPr>
        <p:blipFill>
          <a:blip r:embed="rId3"/>
          <a:srcRect l="770" t="-682" r="17434"/>
          <a:stretch>
            <a:fillRect/>
          </a:stretch>
        </p:blipFill>
        <p:spPr>
          <a:xfrm>
            <a:off x="8180070" y="3042920"/>
            <a:ext cx="3307080" cy="2813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b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11024235" y="0"/>
            <a:ext cx="116776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VL</a:t>
            </a:r>
            <a:endParaRPr lang="en-US" altLang="zh-CN" sz="54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9392920" y="6551295"/>
            <a:ext cx="279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machine-learning basic Otus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0" y="153670"/>
            <a:ext cx="89865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l"/>
            <a:r>
              <a:rPr lang="ru-RU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Разведочный анализ данных(</a:t>
            </a:r>
            <a:r>
              <a:rPr lang="en-US" altLang="ru-RU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EDA)</a:t>
            </a:r>
            <a:endParaRPr lang="en-US" altLang="ru-RU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0" y="1104900"/>
            <a:ext cx="11103610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0" lvl="1" indent="-342900" algn="l">
              <a:buFont typeface="Arial" panose="02080604020202020204" pitchFamily="34" charset="0"/>
              <a:buNone/>
            </a:pP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Все байтовые единицы приводились к единому стилю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в числовом формате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(минимальная единица в таблице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MB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к ней все и приводилось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2GB = 2*1024 </a:t>
            </a:r>
            <a:r>
              <a:rPr 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 к примеру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SSD Capacity)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А так же все остальные параметры, которые могли пройти подобную обработку, к примеру время, или количество ячеек 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(минимальная единица - год) 12 мес = 1 год (к примеру </a:t>
            </a:r>
            <a:r>
              <a:rPr lang="en-US" altLang="ru-RU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warranty</a:t>
            </a:r>
            <a:r>
              <a:rPr lang="ru-RU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). </a:t>
            </a:r>
            <a:endParaRPr lang="ru-RU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6" name="Picture 5" descr="free-icon-byte-33055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325" y="3276600"/>
            <a:ext cx="2454910" cy="24549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935" y="3477895"/>
            <a:ext cx="2052955" cy="2052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8772</Words>
  <Application>WPS Presentation</Application>
  <PresentationFormat>宽屏</PresentationFormat>
  <Paragraphs>770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Nimbus Roman No9 L</vt:lpstr>
      <vt:lpstr>Microsoft YaHei</vt:lpstr>
      <vt:lpstr>Droid Sans Fallback</vt:lpstr>
      <vt:lpstr>Arial Unicode MS</vt:lpstr>
      <vt:lpstr>Arial Black</vt:lpstr>
      <vt:lpstr>SimSun</vt:lpstr>
      <vt:lpstr>Calibri</vt:lpstr>
      <vt:lpstr>DejaVu Sans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vlamykin</cp:lastModifiedBy>
  <cp:revision>18</cp:revision>
  <dcterms:created xsi:type="dcterms:W3CDTF">2022-08-06T21:08:31Z</dcterms:created>
  <dcterms:modified xsi:type="dcterms:W3CDTF">2022-08-06T21:08:31Z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